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0287000" cy="12852400"/>
  <p:notesSz cx="6858000" cy="9144000"/>
  <p:embeddedFontLst>
    <p:embeddedFont>
      <p:font typeface="TS Damas Sans" charset="1" panose="00000500000000000000"/>
      <p:regular r:id="rId15"/>
    </p:embeddedFont>
    <p:embeddedFont>
      <p:font typeface="Cabin" charset="1" panose="00000500000000000000"/>
      <p:regular r:id="rId16"/>
    </p:embeddedFont>
    <p:embeddedFont>
      <p:font typeface="Cabin Bold" charset="1" panose="00000800000000000000"/>
      <p:regular r:id="rId17"/>
    </p:embeddedFont>
    <p:embeddedFont>
      <p:font typeface="Canva Sans Bold" charset="1" panose="020B0803030501040103"/>
      <p:regular r:id="rId18"/>
    </p:embeddedFont>
    <p:embeddedFont>
      <p:font typeface="Canva Sans" charset="1" panose="020B05030305010401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jpeg>
</file>

<file path=ppt/media/image2.jpeg>
</file>

<file path=ppt/media/image3.png>
</file>

<file path=ppt/media/image4.svg>
</file>

<file path=ppt/media/image5.png>
</file>

<file path=ppt/media/image6.sv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BE3D9"/>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561689" y="-2137808"/>
            <a:ext cx="8065786" cy="12190977"/>
            <a:chOff x="0" y="0"/>
            <a:chExt cx="3063239" cy="4629911"/>
          </a:xfrm>
        </p:grpSpPr>
        <p:sp>
          <p:nvSpPr>
            <p:cNvPr name="Freeform 3" id="3"/>
            <p:cNvSpPr/>
            <p:nvPr/>
          </p:nvSpPr>
          <p:spPr>
            <a:xfrm flipH="false" flipV="false" rot="0">
              <a:off x="0" y="0"/>
              <a:ext cx="3063239" cy="4629911"/>
            </a:xfrm>
            <a:custGeom>
              <a:avLst/>
              <a:gdLst/>
              <a:ahLst/>
              <a:cxnLst/>
              <a:rect r="r" b="b" t="t" l="l"/>
              <a:pathLst>
                <a:path h="4629911" w="3063239">
                  <a:moveTo>
                    <a:pt x="3063239" y="4629911"/>
                  </a:moveTo>
                  <a:lnTo>
                    <a:pt x="0" y="4629911"/>
                  </a:lnTo>
                  <a:lnTo>
                    <a:pt x="0" y="0"/>
                  </a:lnTo>
                  <a:lnTo>
                    <a:pt x="3063239" y="0"/>
                  </a:lnTo>
                  <a:lnTo>
                    <a:pt x="3063239" y="4629911"/>
                  </a:lnTo>
                  <a:close/>
                </a:path>
              </a:pathLst>
            </a:custGeom>
            <a:blipFill>
              <a:blip r:embed="rId2"/>
              <a:stretch>
                <a:fillRect l="-66" t="0" r="-66" b="0"/>
              </a:stretch>
            </a:blipFill>
          </p:spPr>
        </p:sp>
        <p:sp>
          <p:nvSpPr>
            <p:cNvPr name="Freeform 4" id="4"/>
            <p:cNvSpPr/>
            <p:nvPr/>
          </p:nvSpPr>
          <p:spPr>
            <a:xfrm flipH="false" flipV="false" rot="0">
              <a:off x="66987" y="9573"/>
              <a:ext cx="2921316" cy="4553233"/>
            </a:xfrm>
            <a:custGeom>
              <a:avLst/>
              <a:gdLst/>
              <a:ahLst/>
              <a:cxnLst/>
              <a:rect r="r" b="b" t="t" l="l"/>
              <a:pathLst>
                <a:path h="4553233" w="2921316">
                  <a:moveTo>
                    <a:pt x="1456062" y="4024596"/>
                  </a:moveTo>
                  <a:cubicBezTo>
                    <a:pt x="1349483" y="4257593"/>
                    <a:pt x="1147663" y="4462703"/>
                    <a:pt x="894826" y="4503440"/>
                  </a:cubicBezTo>
                  <a:cubicBezTo>
                    <a:pt x="585803" y="4553233"/>
                    <a:pt x="278147" y="4339001"/>
                    <a:pt x="139073" y="4058429"/>
                  </a:cubicBezTo>
                  <a:cubicBezTo>
                    <a:pt x="0" y="3777855"/>
                    <a:pt x="86" y="3447970"/>
                    <a:pt x="46684" y="3138276"/>
                  </a:cubicBezTo>
                  <a:cubicBezTo>
                    <a:pt x="93283" y="2828581"/>
                    <a:pt x="183096" y="2525805"/>
                    <a:pt x="214056" y="2214156"/>
                  </a:cubicBezTo>
                  <a:cubicBezTo>
                    <a:pt x="258369" y="1768095"/>
                    <a:pt x="187739" y="1286518"/>
                    <a:pt x="409564" y="897065"/>
                  </a:cubicBezTo>
                  <a:cubicBezTo>
                    <a:pt x="572589" y="610845"/>
                    <a:pt x="866727" y="427716"/>
                    <a:pt x="1154898" y="268368"/>
                  </a:cubicBezTo>
                  <a:cubicBezTo>
                    <a:pt x="1401614" y="131943"/>
                    <a:pt x="1679489" y="0"/>
                    <a:pt x="1954843" y="60362"/>
                  </a:cubicBezTo>
                  <a:cubicBezTo>
                    <a:pt x="2276097" y="130786"/>
                    <a:pt x="2488100" y="443996"/>
                    <a:pt x="2587844" y="757560"/>
                  </a:cubicBezTo>
                  <a:cubicBezTo>
                    <a:pt x="2728184" y="1198748"/>
                    <a:pt x="2709426" y="1688780"/>
                    <a:pt x="2535771" y="2117936"/>
                  </a:cubicBezTo>
                  <a:cubicBezTo>
                    <a:pt x="2402817" y="2446509"/>
                    <a:pt x="2179830" y="2737509"/>
                    <a:pt x="1899690" y="2954254"/>
                  </a:cubicBezTo>
                  <a:cubicBezTo>
                    <a:pt x="1729645" y="3085819"/>
                    <a:pt x="1615901" y="3277403"/>
                    <a:pt x="1586236" y="3490422"/>
                  </a:cubicBezTo>
                  <a:cubicBezTo>
                    <a:pt x="1559265" y="3684085"/>
                    <a:pt x="1519831" y="3885185"/>
                    <a:pt x="1456062" y="4024596"/>
                  </a:cubicBezTo>
                  <a:close/>
                  <a:moveTo>
                    <a:pt x="2916248" y="3489665"/>
                  </a:moveTo>
                  <a:cubicBezTo>
                    <a:pt x="2921317" y="3298421"/>
                    <a:pt x="2846319" y="3121251"/>
                    <a:pt x="2632239" y="3055571"/>
                  </a:cubicBezTo>
                  <a:cubicBezTo>
                    <a:pt x="2583908" y="3040742"/>
                    <a:pt x="2532657" y="3036284"/>
                    <a:pt x="2482322" y="3039039"/>
                  </a:cubicBezTo>
                  <a:cubicBezTo>
                    <a:pt x="2300650" y="3048982"/>
                    <a:pt x="2172031" y="3220621"/>
                    <a:pt x="2099361" y="3387519"/>
                  </a:cubicBezTo>
                  <a:cubicBezTo>
                    <a:pt x="2026692" y="3554416"/>
                    <a:pt x="1976821" y="3741608"/>
                    <a:pt x="1841123" y="3862879"/>
                  </a:cubicBezTo>
                  <a:cubicBezTo>
                    <a:pt x="1759800" y="3935555"/>
                    <a:pt x="1644095" y="3992056"/>
                    <a:pt x="1627585" y="4099899"/>
                  </a:cubicBezTo>
                  <a:cubicBezTo>
                    <a:pt x="1612173" y="4200587"/>
                    <a:pt x="1697600" y="4290790"/>
                    <a:pt x="1790204" y="4333120"/>
                  </a:cubicBezTo>
                  <a:cubicBezTo>
                    <a:pt x="2136101" y="4491227"/>
                    <a:pt x="2537474" y="4250846"/>
                    <a:pt x="2745418" y="3976710"/>
                  </a:cubicBezTo>
                  <a:cubicBezTo>
                    <a:pt x="2839413" y="3852793"/>
                    <a:pt x="2911592" y="3665294"/>
                    <a:pt x="2916248" y="3489665"/>
                  </a:cubicBezTo>
                  <a:close/>
                </a:path>
              </a:pathLst>
            </a:custGeom>
            <a:blipFill>
              <a:blip r:embed="rId3"/>
              <a:stretch>
                <a:fillRect l="-3452" t="0" r="-3452" b="0"/>
              </a:stretch>
            </a:blipFill>
          </p:spPr>
        </p:sp>
      </p:grpSp>
      <p:grpSp>
        <p:nvGrpSpPr>
          <p:cNvPr name="Group 5" id="5"/>
          <p:cNvGrpSpPr/>
          <p:nvPr/>
        </p:nvGrpSpPr>
        <p:grpSpPr>
          <a:xfrm rot="0">
            <a:off x="6354653" y="9317465"/>
            <a:ext cx="2903647" cy="735703"/>
            <a:chOff x="0" y="0"/>
            <a:chExt cx="764747" cy="193765"/>
          </a:xfrm>
        </p:grpSpPr>
        <p:sp>
          <p:nvSpPr>
            <p:cNvPr name="Freeform 6" id="6"/>
            <p:cNvSpPr/>
            <p:nvPr/>
          </p:nvSpPr>
          <p:spPr>
            <a:xfrm flipH="false" flipV="false" rot="0">
              <a:off x="0" y="0"/>
              <a:ext cx="764747" cy="193765"/>
            </a:xfrm>
            <a:custGeom>
              <a:avLst/>
              <a:gdLst/>
              <a:ahLst/>
              <a:cxnLst/>
              <a:rect r="r" b="b" t="t" l="l"/>
              <a:pathLst>
                <a:path h="193765" w="764747">
                  <a:moveTo>
                    <a:pt x="96883" y="0"/>
                  </a:moveTo>
                  <a:lnTo>
                    <a:pt x="667864" y="0"/>
                  </a:lnTo>
                  <a:cubicBezTo>
                    <a:pt x="721371" y="0"/>
                    <a:pt x="764747" y="43376"/>
                    <a:pt x="764747" y="96883"/>
                  </a:cubicBezTo>
                  <a:lnTo>
                    <a:pt x="764747" y="96883"/>
                  </a:lnTo>
                  <a:cubicBezTo>
                    <a:pt x="764747" y="122578"/>
                    <a:pt x="754539" y="147220"/>
                    <a:pt x="736370" y="165389"/>
                  </a:cubicBezTo>
                  <a:cubicBezTo>
                    <a:pt x="718201" y="183558"/>
                    <a:pt x="693559" y="193765"/>
                    <a:pt x="667864" y="193765"/>
                  </a:cubicBezTo>
                  <a:lnTo>
                    <a:pt x="96883" y="193765"/>
                  </a:lnTo>
                  <a:cubicBezTo>
                    <a:pt x="71188" y="193765"/>
                    <a:pt x="46545" y="183558"/>
                    <a:pt x="28376" y="165389"/>
                  </a:cubicBezTo>
                  <a:cubicBezTo>
                    <a:pt x="10207" y="147220"/>
                    <a:pt x="0" y="122578"/>
                    <a:pt x="0" y="96883"/>
                  </a:cubicBezTo>
                  <a:lnTo>
                    <a:pt x="0" y="96883"/>
                  </a:lnTo>
                  <a:cubicBezTo>
                    <a:pt x="0" y="71188"/>
                    <a:pt x="10207" y="46545"/>
                    <a:pt x="28376" y="28376"/>
                  </a:cubicBezTo>
                  <a:cubicBezTo>
                    <a:pt x="46545" y="10207"/>
                    <a:pt x="71188" y="0"/>
                    <a:pt x="96883" y="0"/>
                  </a:cubicBezTo>
                  <a:close/>
                </a:path>
              </a:pathLst>
            </a:custGeom>
            <a:solidFill>
              <a:srgbClr val="62421F"/>
            </a:solidFill>
          </p:spPr>
        </p:sp>
        <p:sp>
          <p:nvSpPr>
            <p:cNvPr name="TextBox 7" id="7"/>
            <p:cNvSpPr txBox="true"/>
            <p:nvPr/>
          </p:nvSpPr>
          <p:spPr>
            <a:xfrm>
              <a:off x="0" y="-38100"/>
              <a:ext cx="764747" cy="231865"/>
            </a:xfrm>
            <a:prstGeom prst="rect">
              <a:avLst/>
            </a:prstGeom>
          </p:spPr>
          <p:txBody>
            <a:bodyPr anchor="ctr" rtlCol="false" tIns="50800" lIns="50800" bIns="50800" rIns="50800"/>
            <a:lstStyle/>
            <a:p>
              <a:pPr algn="ctr">
                <a:lnSpc>
                  <a:spcPts val="3499"/>
                </a:lnSpc>
              </a:pPr>
            </a:p>
          </p:txBody>
        </p:sp>
      </p:grpSp>
      <p:sp>
        <p:nvSpPr>
          <p:cNvPr name="Freeform 8" id="8"/>
          <p:cNvSpPr/>
          <p:nvPr/>
        </p:nvSpPr>
        <p:spPr>
          <a:xfrm flipH="false" flipV="false" rot="0">
            <a:off x="1213971" y="10053168"/>
            <a:ext cx="721855" cy="2046496"/>
          </a:xfrm>
          <a:custGeom>
            <a:avLst/>
            <a:gdLst/>
            <a:ahLst/>
            <a:cxnLst/>
            <a:rect r="r" b="b" t="t" l="l"/>
            <a:pathLst>
              <a:path h="2046496" w="721855">
                <a:moveTo>
                  <a:pt x="0" y="0"/>
                </a:moveTo>
                <a:lnTo>
                  <a:pt x="721855" y="0"/>
                </a:lnTo>
                <a:lnTo>
                  <a:pt x="721855" y="2046497"/>
                </a:lnTo>
                <a:lnTo>
                  <a:pt x="0" y="2046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true" flipV="true" rot="0">
            <a:off x="9575295" y="223972"/>
            <a:ext cx="484751" cy="1374293"/>
          </a:xfrm>
          <a:custGeom>
            <a:avLst/>
            <a:gdLst/>
            <a:ahLst/>
            <a:cxnLst/>
            <a:rect r="r" b="b" t="t" l="l"/>
            <a:pathLst>
              <a:path h="1374293" w="484751">
                <a:moveTo>
                  <a:pt x="484751" y="1374293"/>
                </a:moveTo>
                <a:lnTo>
                  <a:pt x="0" y="1374293"/>
                </a:lnTo>
                <a:lnTo>
                  <a:pt x="0" y="0"/>
                </a:lnTo>
                <a:lnTo>
                  <a:pt x="484751" y="0"/>
                </a:lnTo>
                <a:lnTo>
                  <a:pt x="484751" y="1374293"/>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8438458" y="11875229"/>
            <a:ext cx="1379212" cy="448871"/>
          </a:xfrm>
          <a:custGeom>
            <a:avLst/>
            <a:gdLst/>
            <a:ahLst/>
            <a:cxnLst/>
            <a:rect r="r" b="b" t="t" l="l"/>
            <a:pathLst>
              <a:path h="448871" w="1379212">
                <a:moveTo>
                  <a:pt x="0" y="0"/>
                </a:moveTo>
                <a:lnTo>
                  <a:pt x="1379212" y="0"/>
                </a:lnTo>
                <a:lnTo>
                  <a:pt x="1379212" y="448871"/>
                </a:lnTo>
                <a:lnTo>
                  <a:pt x="0" y="44887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1" id="11"/>
          <p:cNvSpPr txBox="true"/>
          <p:nvPr/>
        </p:nvSpPr>
        <p:spPr>
          <a:xfrm rot="0">
            <a:off x="5554662" y="2638318"/>
            <a:ext cx="3703638" cy="2801412"/>
          </a:xfrm>
          <a:prstGeom prst="rect">
            <a:avLst/>
          </a:prstGeom>
        </p:spPr>
        <p:txBody>
          <a:bodyPr anchor="t" rtlCol="false" tIns="0" lIns="0" bIns="0" rIns="0">
            <a:spAutoFit/>
          </a:bodyPr>
          <a:lstStyle/>
          <a:p>
            <a:pPr algn="r">
              <a:lnSpc>
                <a:spcPts val="10789"/>
              </a:lnSpc>
            </a:pPr>
            <a:r>
              <a:rPr lang="en-US" sz="11123">
                <a:solidFill>
                  <a:srgbClr val="784C2C"/>
                </a:solidFill>
                <a:latin typeface="TS Damas Sans"/>
                <a:ea typeface="TS Damas Sans"/>
                <a:cs typeface="TS Damas Sans"/>
                <a:sym typeface="TS Damas Sans"/>
              </a:rPr>
              <a:t>COFFEE SHOP</a:t>
            </a:r>
          </a:p>
        </p:txBody>
      </p:sp>
      <p:sp>
        <p:nvSpPr>
          <p:cNvPr name="TextBox 12" id="12"/>
          <p:cNvSpPr txBox="true"/>
          <p:nvPr/>
        </p:nvSpPr>
        <p:spPr>
          <a:xfrm rot="0">
            <a:off x="6175427" y="5947672"/>
            <a:ext cx="3082873" cy="1289050"/>
          </a:xfrm>
          <a:prstGeom prst="rect">
            <a:avLst/>
          </a:prstGeom>
        </p:spPr>
        <p:txBody>
          <a:bodyPr anchor="t" rtlCol="false" tIns="0" lIns="0" bIns="0" rIns="0">
            <a:spAutoFit/>
          </a:bodyPr>
          <a:lstStyle/>
          <a:p>
            <a:pPr algn="r">
              <a:lnSpc>
                <a:spcPts val="3499"/>
              </a:lnSpc>
              <a:spcBef>
                <a:spcPct val="0"/>
              </a:spcBef>
            </a:pPr>
            <a:r>
              <a:rPr lang="en-US" sz="2499">
                <a:solidFill>
                  <a:srgbClr val="784C2C"/>
                </a:solidFill>
                <a:latin typeface="Cabin"/>
                <a:ea typeface="Cabin"/>
                <a:cs typeface="Cabin"/>
                <a:sym typeface="Cabin"/>
              </a:rPr>
              <a:t>Tasty and amazing Coffes brewed  specifically for you!</a:t>
            </a:r>
            <a:r>
              <a:rPr lang="en-US" sz="2499">
                <a:solidFill>
                  <a:srgbClr val="784C2C"/>
                </a:solidFill>
                <a:latin typeface="Cabin"/>
                <a:ea typeface="Cabin"/>
                <a:cs typeface="Cabin"/>
                <a:sym typeface="Cabin"/>
              </a:rPr>
              <a:t>!</a:t>
            </a:r>
          </a:p>
        </p:txBody>
      </p:sp>
      <p:sp>
        <p:nvSpPr>
          <p:cNvPr name="TextBox 13" id="13"/>
          <p:cNvSpPr txBox="true"/>
          <p:nvPr/>
        </p:nvSpPr>
        <p:spPr>
          <a:xfrm rot="0">
            <a:off x="6738610" y="9459892"/>
            <a:ext cx="2135732" cy="412750"/>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Cabin Bold"/>
                <a:ea typeface="Cabin Bold"/>
                <a:cs typeface="Cabin Bold"/>
                <a:sym typeface="Cabin Bold"/>
              </a:rPr>
              <a:t>ORDER NOW</a:t>
            </a:r>
          </a:p>
        </p:txBody>
      </p:sp>
      <p:sp>
        <p:nvSpPr>
          <p:cNvPr name="TextBox 14" id="14"/>
          <p:cNvSpPr txBox="true"/>
          <p:nvPr/>
        </p:nvSpPr>
        <p:spPr>
          <a:xfrm rot="0">
            <a:off x="4465312" y="10472268"/>
            <a:ext cx="4792988" cy="412750"/>
          </a:xfrm>
          <a:prstGeom prst="rect">
            <a:avLst/>
          </a:prstGeom>
        </p:spPr>
        <p:txBody>
          <a:bodyPr anchor="t" rtlCol="false" tIns="0" lIns="0" bIns="0" rIns="0">
            <a:spAutoFit/>
          </a:bodyPr>
          <a:lstStyle/>
          <a:p>
            <a:pPr algn="r">
              <a:lnSpc>
                <a:spcPts val="3499"/>
              </a:lnSpc>
              <a:spcBef>
                <a:spcPct val="0"/>
              </a:spcBef>
            </a:pPr>
            <a:r>
              <a:rPr lang="en-US" sz="2499">
                <a:solidFill>
                  <a:srgbClr val="784C2C"/>
                </a:solidFill>
                <a:latin typeface="Cabin"/>
                <a:ea typeface="Cabin"/>
                <a:cs typeface="Cabin"/>
                <a:sym typeface="Cabin"/>
              </a:rPr>
              <a:t>+27-456-7890</a:t>
            </a:r>
          </a:p>
        </p:txBody>
      </p:sp>
      <p:sp>
        <p:nvSpPr>
          <p:cNvPr name="TextBox 15" id="15"/>
          <p:cNvSpPr txBox="true"/>
          <p:nvPr/>
        </p:nvSpPr>
        <p:spPr>
          <a:xfrm rot="0">
            <a:off x="4465312" y="11071929"/>
            <a:ext cx="4792988" cy="412750"/>
          </a:xfrm>
          <a:prstGeom prst="rect">
            <a:avLst/>
          </a:prstGeom>
        </p:spPr>
        <p:txBody>
          <a:bodyPr anchor="t" rtlCol="false" tIns="0" lIns="0" bIns="0" rIns="0">
            <a:spAutoFit/>
          </a:bodyPr>
          <a:lstStyle/>
          <a:p>
            <a:pPr algn="r">
              <a:lnSpc>
                <a:spcPts val="3499"/>
              </a:lnSpc>
              <a:spcBef>
                <a:spcPct val="0"/>
              </a:spcBef>
            </a:pPr>
            <a:r>
              <a:rPr lang="en-US" sz="2499">
                <a:solidFill>
                  <a:srgbClr val="784C2C"/>
                </a:solidFill>
                <a:latin typeface="Cabin"/>
                <a:ea typeface="Cabin"/>
                <a:cs typeface="Cabin"/>
                <a:sym typeface="Cabin"/>
              </a:rPr>
              <a:t> www.</a:t>
            </a:r>
            <a:r>
              <a:rPr lang="en-US" sz="2499">
                <a:solidFill>
                  <a:srgbClr val="784C2C"/>
                </a:solidFill>
                <a:latin typeface="Cabin"/>
                <a:ea typeface="Cabin"/>
                <a:cs typeface="Cabin"/>
                <a:sym typeface="Cabin"/>
              </a:rPr>
              <a:t>brightlightcoffee.com</a:t>
            </a:r>
          </a:p>
        </p:txBody>
      </p:sp>
      <p:sp>
        <p:nvSpPr>
          <p:cNvPr name="TextBox 16" id="16"/>
          <p:cNvSpPr txBox="true"/>
          <p:nvPr/>
        </p:nvSpPr>
        <p:spPr>
          <a:xfrm rot="0">
            <a:off x="6045191" y="1503572"/>
            <a:ext cx="3082873" cy="894082"/>
          </a:xfrm>
          <a:prstGeom prst="rect">
            <a:avLst/>
          </a:prstGeom>
        </p:spPr>
        <p:txBody>
          <a:bodyPr anchor="t" rtlCol="false" tIns="0" lIns="0" bIns="0" rIns="0">
            <a:spAutoFit/>
          </a:bodyPr>
          <a:lstStyle/>
          <a:p>
            <a:pPr algn="r">
              <a:lnSpc>
                <a:spcPts val="7419"/>
              </a:lnSpc>
              <a:spcBef>
                <a:spcPct val="0"/>
              </a:spcBef>
            </a:pPr>
            <a:r>
              <a:rPr lang="en-US" sz="5299">
                <a:solidFill>
                  <a:srgbClr val="62421F"/>
                </a:solidFill>
                <a:latin typeface="Cabin"/>
                <a:ea typeface="Cabin"/>
                <a:cs typeface="Cabin"/>
                <a:sym typeface="Cabin"/>
              </a:rPr>
              <a:t>BRIGHT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BE3D9"/>
        </a:solidFill>
      </p:bgPr>
    </p:bg>
    <p:spTree>
      <p:nvGrpSpPr>
        <p:cNvPr id="1" name=""/>
        <p:cNvGrpSpPr/>
        <p:nvPr/>
      </p:nvGrpSpPr>
      <p:grpSpPr>
        <a:xfrm>
          <a:off x="0" y="0"/>
          <a:ext cx="0" cy="0"/>
          <a:chOff x="0" y="0"/>
          <a:chExt cx="0" cy="0"/>
        </a:xfrm>
      </p:grpSpPr>
      <p:sp>
        <p:nvSpPr>
          <p:cNvPr name="Freeform 2" id="2"/>
          <p:cNvSpPr/>
          <p:nvPr/>
        </p:nvSpPr>
        <p:spPr>
          <a:xfrm flipH="false" flipV="false" rot="0">
            <a:off x="0" y="5837872"/>
            <a:ext cx="10603463" cy="7020878"/>
          </a:xfrm>
          <a:custGeom>
            <a:avLst/>
            <a:gdLst/>
            <a:ahLst/>
            <a:cxnLst/>
            <a:rect r="r" b="b" t="t" l="l"/>
            <a:pathLst>
              <a:path h="7020878" w="10603463">
                <a:moveTo>
                  <a:pt x="0" y="0"/>
                </a:moveTo>
                <a:lnTo>
                  <a:pt x="10603463" y="0"/>
                </a:lnTo>
                <a:lnTo>
                  <a:pt x="10603463" y="7020878"/>
                </a:lnTo>
                <a:lnTo>
                  <a:pt x="0" y="7020878"/>
                </a:lnTo>
                <a:lnTo>
                  <a:pt x="0" y="0"/>
                </a:lnTo>
                <a:close/>
              </a:path>
            </a:pathLst>
          </a:custGeom>
          <a:blipFill>
            <a:blip r:embed="rId2"/>
            <a:stretch>
              <a:fillRect l="-4758" t="-4670" r="-28181" b="-29346"/>
            </a:stretch>
          </a:blipFill>
        </p:spPr>
      </p:sp>
      <p:sp>
        <p:nvSpPr>
          <p:cNvPr name="TextBox 3" id="3"/>
          <p:cNvSpPr txBox="true"/>
          <p:nvPr/>
        </p:nvSpPr>
        <p:spPr>
          <a:xfrm rot="0">
            <a:off x="5138738" y="5733097"/>
            <a:ext cx="9525" cy="903602"/>
          </a:xfrm>
          <a:prstGeom prst="rect">
            <a:avLst/>
          </a:prstGeom>
        </p:spPr>
        <p:txBody>
          <a:bodyPr anchor="t" rtlCol="false" tIns="0" lIns="0" bIns="0" rIns="0">
            <a:spAutoFit/>
          </a:bodyPr>
          <a:lstStyle/>
          <a:p>
            <a:pPr algn="ctr">
              <a:lnSpc>
                <a:spcPts val="7420"/>
              </a:lnSpc>
            </a:pPr>
          </a:p>
        </p:txBody>
      </p:sp>
      <p:grpSp>
        <p:nvGrpSpPr>
          <p:cNvPr name="Group 4" id="4"/>
          <p:cNvGrpSpPr/>
          <p:nvPr/>
        </p:nvGrpSpPr>
        <p:grpSpPr>
          <a:xfrm rot="0">
            <a:off x="0" y="6237286"/>
            <a:ext cx="5148262" cy="1786707"/>
            <a:chOff x="0" y="0"/>
            <a:chExt cx="6864350" cy="2382276"/>
          </a:xfrm>
        </p:grpSpPr>
        <p:sp>
          <p:nvSpPr>
            <p:cNvPr name="Freeform 5" id="5"/>
            <p:cNvSpPr/>
            <p:nvPr/>
          </p:nvSpPr>
          <p:spPr>
            <a:xfrm flipH="false" flipV="false" rot="0">
              <a:off x="0" y="0"/>
              <a:ext cx="6864350" cy="2280676"/>
            </a:xfrm>
            <a:custGeom>
              <a:avLst/>
              <a:gdLst/>
              <a:ahLst/>
              <a:cxnLst/>
              <a:rect r="r" b="b" t="t" l="l"/>
              <a:pathLst>
                <a:path h="2280676" w="6864350">
                  <a:moveTo>
                    <a:pt x="0" y="0"/>
                  </a:moveTo>
                  <a:lnTo>
                    <a:pt x="6864350" y="0"/>
                  </a:lnTo>
                  <a:lnTo>
                    <a:pt x="6864350" y="2280676"/>
                  </a:lnTo>
                  <a:lnTo>
                    <a:pt x="0" y="2280676"/>
                  </a:lnTo>
                  <a:close/>
                </a:path>
              </a:pathLst>
            </a:custGeom>
            <a:gradFill rotWithShape="true">
              <a:gsLst>
                <a:gs pos="0">
                  <a:srgbClr val="FFF7AD">
                    <a:alpha val="100000"/>
                  </a:srgbClr>
                </a:gs>
                <a:gs pos="100000">
                  <a:srgbClr val="FFA9F9">
                    <a:alpha val="100000"/>
                  </a:srgbClr>
                </a:gs>
              </a:gsLst>
              <a:lin ang="0"/>
            </a:gradFill>
          </p:spPr>
        </p:sp>
        <p:sp>
          <p:nvSpPr>
            <p:cNvPr name="Freeform 6" id="6"/>
            <p:cNvSpPr/>
            <p:nvPr/>
          </p:nvSpPr>
          <p:spPr>
            <a:xfrm flipH="false" flipV="false" rot="0">
              <a:off x="0" y="0"/>
              <a:ext cx="6864350" cy="2382276"/>
            </a:xfrm>
            <a:custGeom>
              <a:avLst/>
              <a:gdLst/>
              <a:ahLst/>
              <a:cxnLst/>
              <a:rect r="r" b="b" t="t" l="l"/>
              <a:pathLst>
                <a:path h="2382276" w="6864350">
                  <a:moveTo>
                    <a:pt x="0" y="2280676"/>
                  </a:moveTo>
                  <a:lnTo>
                    <a:pt x="6864350" y="2280676"/>
                  </a:lnTo>
                  <a:lnTo>
                    <a:pt x="6737350" y="2382276"/>
                  </a:lnTo>
                  <a:cubicBezTo>
                    <a:pt x="6737350" y="2382276"/>
                    <a:pt x="5746750" y="2306076"/>
                    <a:pt x="5645150" y="2306076"/>
                  </a:cubicBezTo>
                  <a:lnTo>
                    <a:pt x="1219200" y="2306076"/>
                  </a:lnTo>
                  <a:cubicBezTo>
                    <a:pt x="1117600" y="2306076"/>
                    <a:pt x="127000" y="2382276"/>
                    <a:pt x="127000" y="2382276"/>
                  </a:cubicBezTo>
                  <a:lnTo>
                    <a:pt x="0" y="2280676"/>
                  </a:lnTo>
                  <a:lnTo>
                    <a:pt x="0" y="0"/>
                  </a:lnTo>
                  <a:lnTo>
                    <a:pt x="6864350" y="0"/>
                  </a:lnTo>
                  <a:lnTo>
                    <a:pt x="6864350" y="2280676"/>
                  </a:lnTo>
                  <a:lnTo>
                    <a:pt x="12700" y="2280676"/>
                  </a:lnTo>
                  <a:lnTo>
                    <a:pt x="12700" y="2267976"/>
                  </a:lnTo>
                  <a:lnTo>
                    <a:pt x="6851650" y="2267976"/>
                  </a:lnTo>
                  <a:lnTo>
                    <a:pt x="6851650" y="12700"/>
                  </a:lnTo>
                  <a:lnTo>
                    <a:pt x="12700" y="12700"/>
                  </a:lnTo>
                  <a:lnTo>
                    <a:pt x="12700" y="2280676"/>
                  </a:lnTo>
                </a:path>
              </a:pathLst>
            </a:custGeom>
            <a:solidFill>
              <a:srgbClr val="394C60">
                <a:alpha val="784"/>
              </a:srgbClr>
            </a:solidFill>
          </p:spPr>
        </p:sp>
        <p:sp>
          <p:nvSpPr>
            <p:cNvPr name="TextBox 7" id="7"/>
            <p:cNvSpPr txBox="true"/>
            <p:nvPr/>
          </p:nvSpPr>
          <p:spPr>
            <a:xfrm>
              <a:off x="0" y="-57150"/>
              <a:ext cx="6864350" cy="1880626"/>
            </a:xfrm>
            <a:prstGeom prst="rect">
              <a:avLst/>
            </a:prstGeom>
          </p:spPr>
          <p:txBody>
            <a:bodyPr anchor="t" rtlCol="false" tIns="203200" lIns="203200" bIns="203200" rIns="203200"/>
            <a:lstStyle/>
            <a:p>
              <a:pPr algn="l">
                <a:lnSpc>
                  <a:spcPts val="3779"/>
                </a:lnSpc>
              </a:pPr>
              <a:r>
                <a:rPr lang="en-US" sz="2699" b="true">
                  <a:solidFill>
                    <a:srgbClr val="000000"/>
                  </a:solidFill>
                  <a:latin typeface="Canva Sans Bold"/>
                  <a:ea typeface="Canva Sans Bold"/>
                  <a:cs typeface="Canva Sans Bold"/>
                  <a:sym typeface="Canva Sans Bold"/>
                </a:rPr>
                <a:t>"A good day starts with a great cup of coffee/tea."</a:t>
              </a:r>
            </a:p>
          </p:txBody>
        </p:sp>
      </p:grpSp>
      <p:sp>
        <p:nvSpPr>
          <p:cNvPr name="Freeform 8" id="8"/>
          <p:cNvSpPr/>
          <p:nvPr/>
        </p:nvSpPr>
        <p:spPr>
          <a:xfrm flipH="false" flipV="false" rot="0">
            <a:off x="0" y="139143"/>
            <a:ext cx="10277475" cy="2496742"/>
          </a:xfrm>
          <a:custGeom>
            <a:avLst/>
            <a:gdLst/>
            <a:ahLst/>
            <a:cxnLst/>
            <a:rect r="r" b="b" t="t" l="l"/>
            <a:pathLst>
              <a:path h="2496742" w="10277475">
                <a:moveTo>
                  <a:pt x="0" y="0"/>
                </a:moveTo>
                <a:lnTo>
                  <a:pt x="10277475" y="0"/>
                </a:lnTo>
                <a:lnTo>
                  <a:pt x="10277475" y="2496742"/>
                </a:lnTo>
                <a:lnTo>
                  <a:pt x="0" y="2496742"/>
                </a:lnTo>
                <a:lnTo>
                  <a:pt x="0" y="0"/>
                </a:lnTo>
                <a:close/>
              </a:path>
            </a:pathLst>
          </a:custGeom>
          <a:blipFill>
            <a:blip r:embed="rId3"/>
            <a:stretch>
              <a:fillRect l="-19712" t="-71895" r="0" b="-566600"/>
            </a:stretch>
          </a:blipFill>
        </p:spPr>
      </p:sp>
      <p:sp>
        <p:nvSpPr>
          <p:cNvPr name="TextBox 9" id="9"/>
          <p:cNvSpPr txBox="true"/>
          <p:nvPr/>
        </p:nvSpPr>
        <p:spPr>
          <a:xfrm rot="0">
            <a:off x="0" y="2550160"/>
            <a:ext cx="10277475" cy="3879215"/>
          </a:xfrm>
          <a:prstGeom prst="rect">
            <a:avLst/>
          </a:prstGeom>
        </p:spPr>
        <p:txBody>
          <a:bodyPr anchor="t" rtlCol="false" tIns="0" lIns="0" bIns="0" rIns="0">
            <a:spAutoFit/>
          </a:bodyPr>
          <a:lstStyle/>
          <a:p>
            <a:pPr algn="ctr">
              <a:lnSpc>
                <a:spcPts val="6160"/>
              </a:lnSpc>
            </a:pPr>
          </a:p>
          <a:p>
            <a:pPr algn="ctr">
              <a:lnSpc>
                <a:spcPts val="6160"/>
              </a:lnSpc>
            </a:pPr>
            <a:r>
              <a:rPr lang="en-US" sz="4400" b="true">
                <a:solidFill>
                  <a:srgbClr val="000000"/>
                </a:solidFill>
                <a:latin typeface="Canva Sans Bold"/>
                <a:ea typeface="Canva Sans Bold"/>
                <a:cs typeface="Canva Sans Bold"/>
                <a:sym typeface="Canva Sans Bold"/>
              </a:rPr>
              <a:t>T</a:t>
            </a:r>
            <a:r>
              <a:rPr lang="en-US" sz="4400" b="true">
                <a:solidFill>
                  <a:srgbClr val="000000"/>
                </a:solidFill>
                <a:latin typeface="Canva Sans Bold"/>
                <a:ea typeface="Canva Sans Bold"/>
                <a:cs typeface="Canva Sans Bold"/>
                <a:sym typeface="Canva Sans Bold"/>
              </a:rPr>
              <a:t>his presentation will provide insights on how the coffee shop has been perfoming.</a:t>
            </a:r>
          </a:p>
          <a:p>
            <a:pPr algn="ctr">
              <a:lnSpc>
                <a:spcPts val="6160"/>
              </a:lnSpc>
            </a:pPr>
          </a:p>
        </p:txBody>
      </p:sp>
      <p:sp>
        <p:nvSpPr>
          <p:cNvPr name="TextBox 10" id="10"/>
          <p:cNvSpPr txBox="true"/>
          <p:nvPr/>
        </p:nvSpPr>
        <p:spPr>
          <a:xfrm rot="0">
            <a:off x="2574131" y="310833"/>
            <a:ext cx="5980212" cy="1292859"/>
          </a:xfrm>
          <a:prstGeom prst="rect">
            <a:avLst/>
          </a:prstGeom>
        </p:spPr>
        <p:txBody>
          <a:bodyPr anchor="t" rtlCol="false" tIns="0" lIns="0" bIns="0" rIns="0">
            <a:spAutoFit/>
          </a:bodyPr>
          <a:lstStyle/>
          <a:p>
            <a:pPr algn="ctr">
              <a:lnSpc>
                <a:spcPts val="10640"/>
              </a:lnSpc>
            </a:pPr>
            <a:r>
              <a:rPr lang="en-US" sz="7600" b="true">
                <a:solidFill>
                  <a:srgbClr val="3B3D1A"/>
                </a:solidFill>
                <a:latin typeface="Canva Sans Bold"/>
                <a:ea typeface="Canva Sans Bold"/>
                <a:cs typeface="Canva Sans Bold"/>
                <a:sym typeface="Canva Sans Bold"/>
              </a:rPr>
              <a:t>Introduction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C52FF">
                <a:alpha val="100000"/>
              </a:srgbClr>
            </a:gs>
            <a:gs pos="100000">
              <a:srgbClr val="FF914D">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4263744"/>
            <a:ext cx="8710316" cy="4040614"/>
          </a:xfrm>
          <a:custGeom>
            <a:avLst/>
            <a:gdLst/>
            <a:ahLst/>
            <a:cxnLst/>
            <a:rect r="r" b="b" t="t" l="l"/>
            <a:pathLst>
              <a:path h="4040614" w="8710316">
                <a:moveTo>
                  <a:pt x="0" y="0"/>
                </a:moveTo>
                <a:lnTo>
                  <a:pt x="8710316" y="0"/>
                </a:lnTo>
                <a:lnTo>
                  <a:pt x="8710316" y="4040615"/>
                </a:lnTo>
                <a:lnTo>
                  <a:pt x="0" y="4040615"/>
                </a:lnTo>
                <a:lnTo>
                  <a:pt x="0" y="0"/>
                </a:lnTo>
                <a:close/>
              </a:path>
            </a:pathLst>
          </a:custGeom>
          <a:blipFill>
            <a:blip r:embed="rId2"/>
            <a:stretch>
              <a:fillRect l="0" t="-2689" r="0" b="-1053"/>
            </a:stretch>
          </a:blipFill>
        </p:spPr>
      </p:sp>
      <p:sp>
        <p:nvSpPr>
          <p:cNvPr name="TextBox 3" id="3"/>
          <p:cNvSpPr txBox="true"/>
          <p:nvPr/>
        </p:nvSpPr>
        <p:spPr>
          <a:xfrm rot="0">
            <a:off x="0" y="1234451"/>
            <a:ext cx="10287000" cy="1287144"/>
          </a:xfrm>
          <a:prstGeom prst="rect">
            <a:avLst/>
          </a:prstGeom>
        </p:spPr>
        <p:txBody>
          <a:bodyPr anchor="t" rtlCol="false" tIns="0" lIns="0" bIns="0" rIns="0">
            <a:spAutoFit/>
          </a:bodyPr>
          <a:lstStyle/>
          <a:p>
            <a:pPr algn="ctr">
              <a:lnSpc>
                <a:spcPts val="5180"/>
              </a:lnSpc>
            </a:pPr>
            <a:r>
              <a:rPr lang="en-US" sz="3700" b="true">
                <a:solidFill>
                  <a:srgbClr val="000000"/>
                </a:solidFill>
                <a:latin typeface="Canva Sans Bold"/>
                <a:ea typeface="Canva Sans Bold"/>
                <a:cs typeface="Canva Sans Bold"/>
                <a:sym typeface="Canva Sans Bold"/>
              </a:rPr>
              <a:t>The graph below illustrate the total revenue per product in the coffee shop</a:t>
            </a:r>
          </a:p>
        </p:txBody>
      </p:sp>
      <p:sp>
        <p:nvSpPr>
          <p:cNvPr name="TextBox 4" id="4"/>
          <p:cNvSpPr txBox="true"/>
          <p:nvPr/>
        </p:nvSpPr>
        <p:spPr>
          <a:xfrm rot="0">
            <a:off x="708222" y="9243529"/>
            <a:ext cx="9030794" cy="2114550"/>
          </a:xfrm>
          <a:prstGeom prst="rect">
            <a:avLst/>
          </a:prstGeom>
        </p:spPr>
        <p:txBody>
          <a:bodyPr anchor="t" rtlCol="false" tIns="0" lIns="0" bIns="0" rIns="0">
            <a:spAutoFit/>
          </a:bodyPr>
          <a:lstStyle/>
          <a:p>
            <a:pPr algn="ctr">
              <a:lnSpc>
                <a:spcPts val="4200"/>
              </a:lnSpc>
            </a:pPr>
            <a:r>
              <a:rPr lang="en-US" sz="3000">
                <a:solidFill>
                  <a:srgbClr val="000000"/>
                </a:solidFill>
                <a:latin typeface="Canva Sans"/>
                <a:ea typeface="Canva Sans"/>
                <a:cs typeface="Canva Sans"/>
                <a:sym typeface="Canva Sans"/>
              </a:rPr>
              <a:t>The bar graph shows the total revenue the coffee shop made and all the product types that contributed to the revenue. The total revenue of the coffee shop is  R698 812.33.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C52FF">
                <a:alpha val="100000"/>
              </a:srgbClr>
            </a:gs>
            <a:gs pos="100000">
              <a:srgbClr val="FF914D">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156353" y="3556910"/>
            <a:ext cx="7974294" cy="3261228"/>
          </a:xfrm>
          <a:custGeom>
            <a:avLst/>
            <a:gdLst/>
            <a:ahLst/>
            <a:cxnLst/>
            <a:rect r="r" b="b" t="t" l="l"/>
            <a:pathLst>
              <a:path h="3261228" w="7974294">
                <a:moveTo>
                  <a:pt x="0" y="0"/>
                </a:moveTo>
                <a:lnTo>
                  <a:pt x="7974294" y="0"/>
                </a:lnTo>
                <a:lnTo>
                  <a:pt x="7974294" y="3261228"/>
                </a:lnTo>
                <a:lnTo>
                  <a:pt x="0" y="3261228"/>
                </a:lnTo>
                <a:lnTo>
                  <a:pt x="0" y="0"/>
                </a:lnTo>
                <a:close/>
              </a:path>
            </a:pathLst>
          </a:custGeom>
          <a:blipFill>
            <a:blip r:embed="rId2"/>
            <a:stretch>
              <a:fillRect l="-363" t="-10833" r="-363" b="0"/>
            </a:stretch>
          </a:blipFill>
        </p:spPr>
      </p:sp>
      <p:sp>
        <p:nvSpPr>
          <p:cNvPr name="TextBox 3" id="3"/>
          <p:cNvSpPr txBox="true"/>
          <p:nvPr/>
        </p:nvSpPr>
        <p:spPr>
          <a:xfrm rot="0">
            <a:off x="0" y="962025"/>
            <a:ext cx="9788109" cy="1251384"/>
          </a:xfrm>
          <a:prstGeom prst="rect">
            <a:avLst/>
          </a:prstGeom>
        </p:spPr>
        <p:txBody>
          <a:bodyPr anchor="t" rtlCol="false" tIns="0" lIns="0" bIns="0" rIns="0">
            <a:spAutoFit/>
          </a:bodyPr>
          <a:lstStyle/>
          <a:p>
            <a:pPr algn="ctr">
              <a:lnSpc>
                <a:spcPts val="5051"/>
              </a:lnSpc>
            </a:pPr>
            <a:r>
              <a:rPr lang="en-US" sz="3607" b="true">
                <a:solidFill>
                  <a:srgbClr val="000000"/>
                </a:solidFill>
                <a:latin typeface="Canva Sans Bold"/>
                <a:ea typeface="Canva Sans Bold"/>
                <a:cs typeface="Canva Sans Bold"/>
                <a:sym typeface="Canva Sans Bold"/>
              </a:rPr>
              <a:t>The graph below show the Peak Time Intervals in the coffee shop</a:t>
            </a:r>
          </a:p>
        </p:txBody>
      </p:sp>
      <p:sp>
        <p:nvSpPr>
          <p:cNvPr name="TextBox 4" id="4"/>
          <p:cNvSpPr txBox="true"/>
          <p:nvPr/>
        </p:nvSpPr>
        <p:spPr>
          <a:xfrm rot="0">
            <a:off x="249445" y="7809379"/>
            <a:ext cx="9788109" cy="3181350"/>
          </a:xfrm>
          <a:prstGeom prst="rect">
            <a:avLst/>
          </a:prstGeom>
        </p:spPr>
        <p:txBody>
          <a:bodyPr anchor="t" rtlCol="false" tIns="0" lIns="0" bIns="0" rIns="0">
            <a:spAutoFit/>
          </a:bodyPr>
          <a:lstStyle/>
          <a:p>
            <a:pPr algn="ctr">
              <a:lnSpc>
                <a:spcPts val="4200"/>
              </a:lnSpc>
            </a:pPr>
            <a:r>
              <a:rPr lang="en-US" sz="3000">
                <a:solidFill>
                  <a:srgbClr val="000000"/>
                </a:solidFill>
                <a:latin typeface="Canva Sans"/>
                <a:ea typeface="Canva Sans"/>
                <a:cs typeface="Canva Sans"/>
                <a:sym typeface="Canva Sans"/>
              </a:rPr>
              <a:t>The coffee shop makes high sales in the morning with   81 751 sales and R388 288.67 revenue. During the night the coffee shop performs poorly  with 601 sales and R2 925.64 revenue. In the afternoon and evening, the coffee shop makes 35 334 and 31430 sales respectively.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C52FF">
                <a:alpha val="100000"/>
              </a:srgbClr>
            </a:gs>
            <a:gs pos="100000">
              <a:srgbClr val="FF914D">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611932" y="2832744"/>
            <a:ext cx="6181823" cy="4068604"/>
          </a:xfrm>
          <a:custGeom>
            <a:avLst/>
            <a:gdLst/>
            <a:ahLst/>
            <a:cxnLst/>
            <a:rect r="r" b="b" t="t" l="l"/>
            <a:pathLst>
              <a:path h="4068604" w="6181823">
                <a:moveTo>
                  <a:pt x="0" y="0"/>
                </a:moveTo>
                <a:lnTo>
                  <a:pt x="6181823" y="0"/>
                </a:lnTo>
                <a:lnTo>
                  <a:pt x="6181823" y="4068604"/>
                </a:lnTo>
                <a:lnTo>
                  <a:pt x="0" y="4068604"/>
                </a:lnTo>
                <a:lnTo>
                  <a:pt x="0" y="0"/>
                </a:lnTo>
                <a:close/>
              </a:path>
            </a:pathLst>
          </a:custGeom>
          <a:blipFill>
            <a:blip r:embed="rId2"/>
            <a:stretch>
              <a:fillRect l="0" t="0" r="0" b="0"/>
            </a:stretch>
          </a:blipFill>
        </p:spPr>
      </p:sp>
      <p:sp>
        <p:nvSpPr>
          <p:cNvPr name="TextBox 3" id="3"/>
          <p:cNvSpPr txBox="true"/>
          <p:nvPr/>
        </p:nvSpPr>
        <p:spPr>
          <a:xfrm rot="0">
            <a:off x="1028700" y="962025"/>
            <a:ext cx="7938989" cy="1216024"/>
          </a:xfrm>
          <a:prstGeom prst="rect">
            <a:avLst/>
          </a:prstGeom>
        </p:spPr>
        <p:txBody>
          <a:bodyPr anchor="t" rtlCol="false" tIns="0" lIns="0" bIns="0" rIns="0">
            <a:spAutoFit/>
          </a:bodyPr>
          <a:lstStyle/>
          <a:p>
            <a:pPr algn="ctr">
              <a:lnSpc>
                <a:spcPts val="4900"/>
              </a:lnSpc>
            </a:pPr>
            <a:r>
              <a:rPr lang="en-US" sz="3500" b="true">
                <a:solidFill>
                  <a:srgbClr val="000000"/>
                </a:solidFill>
                <a:latin typeface="Canva Sans Bold"/>
                <a:ea typeface="Canva Sans Bold"/>
                <a:cs typeface="Canva Sans Bold"/>
                <a:sym typeface="Canva Sans Bold"/>
              </a:rPr>
              <a:t>The bar graph below illustrate the total units sold by product category.</a:t>
            </a:r>
          </a:p>
        </p:txBody>
      </p:sp>
      <p:sp>
        <p:nvSpPr>
          <p:cNvPr name="TextBox 4" id="4"/>
          <p:cNvSpPr txBox="true"/>
          <p:nvPr/>
        </p:nvSpPr>
        <p:spPr>
          <a:xfrm rot="0">
            <a:off x="600896" y="7529998"/>
            <a:ext cx="8804791" cy="3181350"/>
          </a:xfrm>
          <a:prstGeom prst="rect">
            <a:avLst/>
          </a:prstGeom>
        </p:spPr>
        <p:txBody>
          <a:bodyPr anchor="t" rtlCol="false" tIns="0" lIns="0" bIns="0" rIns="0">
            <a:spAutoFit/>
          </a:bodyPr>
          <a:lstStyle/>
          <a:p>
            <a:pPr algn="ctr">
              <a:lnSpc>
                <a:spcPts val="4200"/>
              </a:lnSpc>
            </a:pPr>
            <a:r>
              <a:rPr lang="en-US" sz="3000">
                <a:solidFill>
                  <a:srgbClr val="000000"/>
                </a:solidFill>
                <a:latin typeface="Canva Sans"/>
                <a:ea typeface="Canva Sans"/>
                <a:cs typeface="Canva Sans"/>
                <a:sym typeface="Canva Sans"/>
              </a:rPr>
              <a:t>The products categories that sells the most is coffee with 41%, and tea with 32% of total units sold. </a:t>
            </a:r>
          </a:p>
          <a:p>
            <a:pPr algn="ctr">
              <a:lnSpc>
                <a:spcPts val="4200"/>
              </a:lnSpc>
            </a:pPr>
            <a:r>
              <a:rPr lang="en-US" sz="3000">
                <a:solidFill>
                  <a:srgbClr val="000000"/>
                </a:solidFill>
                <a:latin typeface="Canva Sans"/>
                <a:ea typeface="Canva Sans"/>
                <a:cs typeface="Canva Sans"/>
                <a:sym typeface="Canva Sans"/>
              </a:rPr>
              <a:t>The least selling product categories are packaged chocolate, branded, and loose tea respectively.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C52FF">
                <a:alpha val="100000"/>
              </a:srgbClr>
            </a:gs>
            <a:gs pos="100000">
              <a:srgbClr val="FF914D">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775786" y="3050683"/>
            <a:ext cx="8735429" cy="4073384"/>
          </a:xfrm>
          <a:custGeom>
            <a:avLst/>
            <a:gdLst/>
            <a:ahLst/>
            <a:cxnLst/>
            <a:rect r="r" b="b" t="t" l="l"/>
            <a:pathLst>
              <a:path h="4073384" w="8735429">
                <a:moveTo>
                  <a:pt x="0" y="0"/>
                </a:moveTo>
                <a:lnTo>
                  <a:pt x="8735428" y="0"/>
                </a:lnTo>
                <a:lnTo>
                  <a:pt x="8735428" y="4073384"/>
                </a:lnTo>
                <a:lnTo>
                  <a:pt x="0" y="4073384"/>
                </a:lnTo>
                <a:lnTo>
                  <a:pt x="0" y="0"/>
                </a:lnTo>
                <a:close/>
              </a:path>
            </a:pathLst>
          </a:custGeom>
          <a:blipFill>
            <a:blip r:embed="rId2"/>
            <a:stretch>
              <a:fillRect l="0" t="-15947" r="0" b="-1196"/>
            </a:stretch>
          </a:blipFill>
        </p:spPr>
      </p:sp>
      <p:sp>
        <p:nvSpPr>
          <p:cNvPr name="TextBox 3" id="3"/>
          <p:cNvSpPr txBox="true"/>
          <p:nvPr/>
        </p:nvSpPr>
        <p:spPr>
          <a:xfrm rot="0">
            <a:off x="0" y="942975"/>
            <a:ext cx="9699366" cy="1305343"/>
          </a:xfrm>
          <a:prstGeom prst="rect">
            <a:avLst/>
          </a:prstGeom>
        </p:spPr>
        <p:txBody>
          <a:bodyPr anchor="t" rtlCol="false" tIns="0" lIns="0" bIns="0" rIns="0">
            <a:spAutoFit/>
          </a:bodyPr>
          <a:lstStyle/>
          <a:p>
            <a:pPr algn="ctr">
              <a:lnSpc>
                <a:spcPts val="5226"/>
              </a:lnSpc>
            </a:pPr>
            <a:r>
              <a:rPr lang="en-US" b="true" sz="3733">
                <a:solidFill>
                  <a:srgbClr val="000000"/>
                </a:solidFill>
                <a:latin typeface="Canva Sans Bold"/>
                <a:ea typeface="Canva Sans Bold"/>
                <a:cs typeface="Canva Sans Bold"/>
                <a:sym typeface="Canva Sans Bold"/>
              </a:rPr>
              <a:t>The graph below illustrate the best selling products in the coffee shop.</a:t>
            </a:r>
          </a:p>
        </p:txBody>
      </p:sp>
      <p:sp>
        <p:nvSpPr>
          <p:cNvPr name="TextBox 4" id="4"/>
          <p:cNvSpPr txBox="true"/>
          <p:nvPr/>
        </p:nvSpPr>
        <p:spPr>
          <a:xfrm rot="0">
            <a:off x="775786" y="8549992"/>
            <a:ext cx="8635558" cy="1435251"/>
          </a:xfrm>
          <a:prstGeom prst="rect">
            <a:avLst/>
          </a:prstGeom>
        </p:spPr>
        <p:txBody>
          <a:bodyPr anchor="t" rtlCol="false" tIns="0" lIns="0" bIns="0" rIns="0">
            <a:spAutoFit/>
          </a:bodyPr>
          <a:lstStyle/>
          <a:p>
            <a:pPr algn="ctr">
              <a:lnSpc>
                <a:spcPts val="3797"/>
              </a:lnSpc>
            </a:pPr>
            <a:r>
              <a:rPr lang="en-US" sz="2712">
                <a:solidFill>
                  <a:srgbClr val="000000"/>
                </a:solidFill>
                <a:latin typeface="Canva Sans"/>
                <a:ea typeface="Canva Sans"/>
                <a:cs typeface="Canva Sans"/>
                <a:sym typeface="Canva Sans"/>
              </a:rPr>
              <a:t>The top three selling products are, Brewed Chai Tea, Gourmet Brewed coffee, and Barista Expresso respectively.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C52FF">
                <a:alpha val="100000"/>
              </a:srgbClr>
            </a:gs>
            <a:gs pos="100000">
              <a:srgbClr val="FF914D">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509916" y="3402561"/>
            <a:ext cx="7401143" cy="4288513"/>
          </a:xfrm>
          <a:custGeom>
            <a:avLst/>
            <a:gdLst/>
            <a:ahLst/>
            <a:cxnLst/>
            <a:rect r="r" b="b" t="t" l="l"/>
            <a:pathLst>
              <a:path h="4288513" w="7401143">
                <a:moveTo>
                  <a:pt x="0" y="0"/>
                </a:moveTo>
                <a:lnTo>
                  <a:pt x="7401144" y="0"/>
                </a:lnTo>
                <a:lnTo>
                  <a:pt x="7401144" y="4288513"/>
                </a:lnTo>
                <a:lnTo>
                  <a:pt x="0" y="4288513"/>
                </a:lnTo>
                <a:lnTo>
                  <a:pt x="0" y="0"/>
                </a:lnTo>
                <a:close/>
              </a:path>
            </a:pathLst>
          </a:custGeom>
          <a:blipFill>
            <a:blip r:embed="rId2"/>
            <a:stretch>
              <a:fillRect l="0" t="0" r="0" b="0"/>
            </a:stretch>
          </a:blipFill>
        </p:spPr>
      </p:sp>
      <p:sp>
        <p:nvSpPr>
          <p:cNvPr name="TextBox 3" id="3"/>
          <p:cNvSpPr txBox="true"/>
          <p:nvPr/>
        </p:nvSpPr>
        <p:spPr>
          <a:xfrm rot="0">
            <a:off x="467585" y="962025"/>
            <a:ext cx="9485806" cy="1251584"/>
          </a:xfrm>
          <a:prstGeom prst="rect">
            <a:avLst/>
          </a:prstGeom>
        </p:spPr>
        <p:txBody>
          <a:bodyPr anchor="t" rtlCol="false" tIns="0" lIns="0" bIns="0" rIns="0">
            <a:spAutoFit/>
          </a:bodyPr>
          <a:lstStyle/>
          <a:p>
            <a:pPr algn="ctr">
              <a:lnSpc>
                <a:spcPts val="5040"/>
              </a:lnSpc>
            </a:pPr>
            <a:r>
              <a:rPr lang="en-US" sz="3600" b="true">
                <a:solidFill>
                  <a:srgbClr val="000000"/>
                </a:solidFill>
                <a:latin typeface="Canva Sans Bold"/>
                <a:ea typeface="Canva Sans Bold"/>
                <a:cs typeface="Canva Sans Bold"/>
                <a:sym typeface="Canva Sans Bold"/>
              </a:rPr>
              <a:t>The bar graph below depicts the total revenue per store in the coffee shop</a:t>
            </a:r>
          </a:p>
        </p:txBody>
      </p:sp>
      <p:sp>
        <p:nvSpPr>
          <p:cNvPr name="TextBox 4" id="4"/>
          <p:cNvSpPr txBox="true"/>
          <p:nvPr/>
        </p:nvSpPr>
        <p:spPr>
          <a:xfrm rot="0">
            <a:off x="961433" y="8507148"/>
            <a:ext cx="8991958" cy="2647950"/>
          </a:xfrm>
          <a:prstGeom prst="rect">
            <a:avLst/>
          </a:prstGeom>
        </p:spPr>
        <p:txBody>
          <a:bodyPr anchor="t" rtlCol="false" tIns="0" lIns="0" bIns="0" rIns="0">
            <a:spAutoFit/>
          </a:bodyPr>
          <a:lstStyle/>
          <a:p>
            <a:pPr algn="ctr">
              <a:lnSpc>
                <a:spcPts val="4200"/>
              </a:lnSpc>
            </a:pPr>
            <a:r>
              <a:rPr lang="en-US" sz="3000">
                <a:solidFill>
                  <a:srgbClr val="000000"/>
                </a:solidFill>
                <a:latin typeface="Canva Sans"/>
                <a:ea typeface="Canva Sans"/>
                <a:cs typeface="Canva Sans"/>
                <a:sym typeface="Canva Sans"/>
              </a:rPr>
              <a:t>The store location that has high revenue is Hell’s Kitchen, followed by Astoria and Lower Manhattan. However, the high revenue of Hell’s kitchen is negligible because it’s difference is very little compared to other stores.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C52FF">
                <a:alpha val="100000"/>
              </a:srgbClr>
            </a:gs>
            <a:gs pos="100000">
              <a:srgbClr val="FF914D">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5882375" y="9564492"/>
            <a:ext cx="4935219" cy="3294258"/>
          </a:xfrm>
          <a:custGeom>
            <a:avLst/>
            <a:gdLst/>
            <a:ahLst/>
            <a:cxnLst/>
            <a:rect r="r" b="b" t="t" l="l"/>
            <a:pathLst>
              <a:path h="3294258" w="4935219">
                <a:moveTo>
                  <a:pt x="0" y="0"/>
                </a:moveTo>
                <a:lnTo>
                  <a:pt x="4935219" y="0"/>
                </a:lnTo>
                <a:lnTo>
                  <a:pt x="4935219" y="3294258"/>
                </a:lnTo>
                <a:lnTo>
                  <a:pt x="0" y="3294258"/>
                </a:lnTo>
                <a:lnTo>
                  <a:pt x="0" y="0"/>
                </a:lnTo>
                <a:close/>
              </a:path>
            </a:pathLst>
          </a:custGeom>
          <a:blipFill>
            <a:blip r:embed="rId2"/>
            <a:stretch>
              <a:fillRect l="0" t="0" r="0" b="0"/>
            </a:stretch>
          </a:blipFill>
        </p:spPr>
      </p:sp>
      <p:sp>
        <p:nvSpPr>
          <p:cNvPr name="TextBox 3" id="3"/>
          <p:cNvSpPr txBox="true"/>
          <p:nvPr/>
        </p:nvSpPr>
        <p:spPr>
          <a:xfrm rot="0">
            <a:off x="713135" y="382270"/>
            <a:ext cx="8860731" cy="646430"/>
          </a:xfrm>
          <a:prstGeom prst="rect">
            <a:avLst/>
          </a:prstGeom>
        </p:spPr>
        <p:txBody>
          <a:bodyPr anchor="t" rtlCol="false" tIns="0" lIns="0" bIns="0" rIns="0">
            <a:spAutoFit/>
          </a:bodyPr>
          <a:lstStyle/>
          <a:p>
            <a:pPr algn="ctr">
              <a:lnSpc>
                <a:spcPts val="5320"/>
              </a:lnSpc>
            </a:pPr>
            <a:r>
              <a:rPr lang="en-US" sz="3800" b="true">
                <a:solidFill>
                  <a:srgbClr val="000000"/>
                </a:solidFill>
                <a:latin typeface="Canva Sans Bold"/>
                <a:ea typeface="Canva Sans Bold"/>
                <a:cs typeface="Canva Sans Bold"/>
                <a:sym typeface="Canva Sans Bold"/>
              </a:rPr>
              <a:t>SUMMARY AND RECOMMENDATIONS</a:t>
            </a:r>
          </a:p>
        </p:txBody>
      </p:sp>
      <p:sp>
        <p:nvSpPr>
          <p:cNvPr name="TextBox 4" id="4"/>
          <p:cNvSpPr txBox="true"/>
          <p:nvPr/>
        </p:nvSpPr>
        <p:spPr>
          <a:xfrm rot="0">
            <a:off x="713135" y="1882451"/>
            <a:ext cx="8860731" cy="7556353"/>
          </a:xfrm>
          <a:prstGeom prst="rect">
            <a:avLst/>
          </a:prstGeom>
        </p:spPr>
        <p:txBody>
          <a:bodyPr anchor="t" rtlCol="false" tIns="0" lIns="0" bIns="0" rIns="0">
            <a:spAutoFit/>
          </a:bodyPr>
          <a:lstStyle/>
          <a:p>
            <a:pPr algn="just" marL="621962" indent="-310981" lvl="1">
              <a:lnSpc>
                <a:spcPts val="4033"/>
              </a:lnSpc>
              <a:buFont typeface="Arial"/>
              <a:buChar char="•"/>
            </a:pPr>
            <a:r>
              <a:rPr lang="en-US" sz="2880">
                <a:solidFill>
                  <a:srgbClr val="000000"/>
                </a:solidFill>
                <a:latin typeface="Canva Sans"/>
                <a:ea typeface="Canva Sans"/>
                <a:cs typeface="Canva Sans"/>
                <a:sym typeface="Canva Sans"/>
              </a:rPr>
              <a:t>The coffee shop makes more money in the morning, so it would be better if more staff work in the morning and only few stuff at night. Having specials at night can also improve the night sales and perhaps the overall sales.</a:t>
            </a:r>
          </a:p>
          <a:p>
            <a:pPr algn="just">
              <a:lnSpc>
                <a:spcPts val="4033"/>
              </a:lnSpc>
            </a:pPr>
          </a:p>
          <a:p>
            <a:pPr algn="just" marL="621962" indent="-310981" lvl="1">
              <a:lnSpc>
                <a:spcPts val="4033"/>
              </a:lnSpc>
              <a:buFont typeface="Arial"/>
              <a:buChar char="•"/>
            </a:pPr>
            <a:r>
              <a:rPr lang="en-US" sz="2880">
                <a:solidFill>
                  <a:srgbClr val="000000"/>
                </a:solidFill>
                <a:latin typeface="Canva Sans"/>
                <a:ea typeface="Canva Sans"/>
                <a:cs typeface="Canva Sans"/>
                <a:sym typeface="Canva Sans"/>
              </a:rPr>
              <a:t>Promotions of low selling products should be considered, and the best selling products such as coffee and tea, must always be in stock to maximise profit.</a:t>
            </a:r>
          </a:p>
          <a:p>
            <a:pPr algn="just">
              <a:lnSpc>
                <a:spcPts val="4033"/>
              </a:lnSpc>
            </a:pPr>
          </a:p>
          <a:p>
            <a:pPr algn="just" marL="621962" indent="-310981" lvl="1">
              <a:lnSpc>
                <a:spcPts val="4033"/>
              </a:lnSpc>
              <a:buFont typeface="Arial"/>
              <a:buChar char="•"/>
            </a:pPr>
            <a:r>
              <a:rPr lang="en-US" sz="2880">
                <a:solidFill>
                  <a:srgbClr val="000000"/>
                </a:solidFill>
                <a:latin typeface="Canva Sans"/>
                <a:ea typeface="Canva Sans"/>
                <a:cs typeface="Canva Sans"/>
                <a:sym typeface="Canva Sans"/>
              </a:rPr>
              <a:t>All the three stores perform almost the same, so same ways of promoting sales can be used across all the brunches.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C52FF">
                <a:alpha val="100000"/>
              </a:srgbClr>
            </a:gs>
            <a:gs pos="100000">
              <a:srgbClr val="FF914D">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0638493" cy="12858750"/>
          </a:xfrm>
          <a:custGeom>
            <a:avLst/>
            <a:gdLst/>
            <a:ahLst/>
            <a:cxnLst/>
            <a:rect r="r" b="b" t="t" l="l"/>
            <a:pathLst>
              <a:path h="12858750" w="10638493">
                <a:moveTo>
                  <a:pt x="0" y="0"/>
                </a:moveTo>
                <a:lnTo>
                  <a:pt x="10638493" y="0"/>
                </a:lnTo>
                <a:lnTo>
                  <a:pt x="10638493" y="12858750"/>
                </a:lnTo>
                <a:lnTo>
                  <a:pt x="0" y="12858750"/>
                </a:lnTo>
                <a:lnTo>
                  <a:pt x="0" y="0"/>
                </a:lnTo>
                <a:close/>
              </a:path>
            </a:pathLst>
          </a:custGeom>
          <a:blipFill>
            <a:blip r:embed="rId2"/>
            <a:stretch>
              <a:fillRect l="0" t="-12088" r="0" b="-12088"/>
            </a:stretch>
          </a:blipFill>
        </p:spPr>
      </p:sp>
      <p:sp>
        <p:nvSpPr>
          <p:cNvPr name="TextBox 3" id="3"/>
          <p:cNvSpPr txBox="true"/>
          <p:nvPr/>
        </p:nvSpPr>
        <p:spPr>
          <a:xfrm rot="0">
            <a:off x="351493" y="537033"/>
            <a:ext cx="9935507" cy="6859905"/>
          </a:xfrm>
          <a:prstGeom prst="rect">
            <a:avLst/>
          </a:prstGeom>
        </p:spPr>
        <p:txBody>
          <a:bodyPr anchor="t" rtlCol="false" tIns="0" lIns="0" bIns="0" rIns="0">
            <a:spAutoFit/>
          </a:bodyPr>
          <a:lstStyle/>
          <a:p>
            <a:pPr algn="ctr">
              <a:lnSpc>
                <a:spcPts val="10919"/>
              </a:lnSpc>
            </a:pPr>
            <a:r>
              <a:rPr lang="en-US" sz="7800" b="true">
                <a:solidFill>
                  <a:srgbClr val="FFFFFF"/>
                </a:solidFill>
                <a:latin typeface="Canva Sans Bold"/>
                <a:ea typeface="Canva Sans Bold"/>
                <a:cs typeface="Canva Sans Bold"/>
                <a:sym typeface="Canva Sans Bold"/>
              </a:rPr>
              <a:t>THANK YOU!</a:t>
            </a:r>
          </a:p>
          <a:p>
            <a:pPr algn="ctr">
              <a:lnSpc>
                <a:spcPts val="10919"/>
              </a:lnSpc>
            </a:pPr>
          </a:p>
          <a:p>
            <a:pPr algn="ctr">
              <a:lnSpc>
                <a:spcPts val="10919"/>
              </a:lnSpc>
            </a:pPr>
          </a:p>
          <a:p>
            <a:pPr algn="ctr">
              <a:lnSpc>
                <a:spcPts val="10919"/>
              </a:lnSpc>
            </a:pPr>
            <a:r>
              <a:rPr lang="en-US" sz="7800" b="true">
                <a:solidFill>
                  <a:srgbClr val="FFFFFF"/>
                </a:solidFill>
                <a:latin typeface="Canva Sans Bold"/>
                <a:ea typeface="Canva Sans Bold"/>
                <a:cs typeface="Canva Sans Bold"/>
                <a:sym typeface="Canva Sans Bold"/>
              </a:rPr>
              <a:t>QUESTIONS AND ANSWERS??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DAGrd4eUXMU</dc:identifier>
  <dcterms:modified xsi:type="dcterms:W3CDTF">2011-08-01T06:04:30Z</dcterms:modified>
  <cp:revision>1</cp:revision>
  <dc:title>Brown and White Modern Coffee Shop Promotion Instagram Post</dc:title>
</cp:coreProperties>
</file>

<file path=docProps/thumbnail.jpeg>
</file>